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7" r:id="rId4"/>
    <p:sldId id="263" r:id="rId5"/>
    <p:sldId id="268" r:id="rId6"/>
    <p:sldId id="305" r:id="rId7"/>
    <p:sldId id="306" r:id="rId8"/>
    <p:sldId id="293" r:id="rId9"/>
    <p:sldId id="308" r:id="rId10"/>
    <p:sldId id="296" r:id="rId11"/>
    <p:sldId id="295" r:id="rId12"/>
    <p:sldId id="299" r:id="rId13"/>
    <p:sldId id="297" r:id="rId14"/>
    <p:sldId id="258" r:id="rId15"/>
    <p:sldId id="259" r:id="rId16"/>
    <p:sldId id="301" r:id="rId17"/>
    <p:sldId id="298" r:id="rId18"/>
    <p:sldId id="261" r:id="rId19"/>
    <p:sldId id="307" r:id="rId20"/>
    <p:sldId id="302" r:id="rId21"/>
    <p:sldId id="30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120" autoAdjust="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notesViewPr>
    <p:cSldViewPr>
      <p:cViewPr varScale="1">
        <p:scale>
          <a:sx n="42" d="100"/>
          <a:sy n="42" d="100"/>
        </p:scale>
        <p:origin x="-1500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AF852EF-A34D-431F-932E-71BADDE4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FF74521-CAB2-4138-85F8-32CD1D62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B74A1-2A26-4B45-8355-1E2BF3770A4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school’s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74521-CAB2-4138-85F8-32CD1D620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4FEC-91E5-43BF-8A87-5D124CC97F1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FD6BA-506F-4C15-9477-EEA3E46FF7D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6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BCB1D-781C-4AB6-87C8-09C3011DAB9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24.5 credits </a:t>
            </a:r>
            <a:r>
              <a:rPr lang="en-US" b="1" smtClean="0"/>
              <a:t>required for graduation</a:t>
            </a:r>
            <a:r>
              <a:rPr lang="en-US" smtClean="0"/>
              <a:t> which must include these specific classes: 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4 language arts; 2.5 social studies (Geo, W. Civ, US, Am Govt); 3 math (Math I, Math II, Math III); 3 science (Earth Sys., Bio,Chemistry, Physics); ½ Health, 1.5 PE; 1.5 Art; Financial Lit, Computer Technology, 2 CTE classes.  </a:t>
            </a:r>
          </a:p>
          <a:p>
            <a:pPr eaLnBrk="1" hangingPunct="1">
              <a:buFontTx/>
              <a:buChar char="•"/>
            </a:pPr>
            <a:r>
              <a:rPr lang="en-US" b="1" smtClean="0"/>
              <a:t>YOU as a parent, along with your student, are ultimately responsible for meeting those guidelines.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47FC2-47B6-4B4D-8B0B-3F4E3426B64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to Health Sciences doesn’t require</a:t>
            </a:r>
            <a:r>
              <a:rPr lang="en-US" baseline="0" dirty="0" smtClean="0"/>
              <a:t> 2 credits of math and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74521-CAB2-4138-85F8-32CD1D620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5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1060B-EA01-4C8C-85FD-B679425BA22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600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NCAA</a:t>
            </a:r>
            <a:r>
              <a:rPr lang="en-US" baseline="0" dirty="0" smtClean="0"/>
              <a:t> night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74521-CAB2-4138-85F8-32CD1D6202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31CC9-8F19-4548-9A0D-4067B846745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600" dirty="0" smtClean="0"/>
              <a:t>Plan</a:t>
            </a:r>
            <a:r>
              <a:rPr lang="en-US" sz="1600" baseline="0" dirty="0" smtClean="0"/>
              <a:t> on college application and FAFSA completion night in November during College Application week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C6513-C196-4AF8-8720-F675473C3FE4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1600" b="1" dirty="0" smtClean="0"/>
              <a:t>It is your responsibility</a:t>
            </a:r>
            <a:r>
              <a:rPr lang="en-US" sz="1600" b="1" baseline="0" dirty="0" smtClean="0"/>
              <a:t> to check with Regents’ frequently to complete paperwork and meet their deadlines!</a:t>
            </a:r>
            <a:endParaRPr lang="en-US" sz="1600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1FBC-4B68-4FD8-A155-2A71169A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4AC8-DFFB-48AF-981E-7D15D3A83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CB7A-1F89-4776-9672-6D1032A3C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438400" y="1600200"/>
            <a:ext cx="3124200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57C9-AA7A-4774-86D0-49974901B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715000" y="1600200"/>
            <a:ext cx="3124200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53FD-25EC-4F44-9EC0-C660D175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54B0-F01A-4B04-852E-B9736103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8B90-97AB-4982-A17E-ABC641EFF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C79F-2BFD-4129-A576-F84C3C0EB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A78-CDD5-410F-8380-64B8D207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CB21-A74D-4136-B749-8C809E99D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1EA2-AF54-4DAA-87AD-1DB24A3F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0613-870D-48BA-96BD-E0F053695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E8C8-79BE-4D0B-AE50-DCA6C0E0B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C29ABEB-EE21-489D-B5F0-7865D4796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4" r:id="rId2"/>
    <p:sldLayoutId id="2147483993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4" r:id="rId9"/>
    <p:sldLayoutId id="2147483990" r:id="rId10"/>
    <p:sldLayoutId id="2147483991" r:id="rId11"/>
    <p:sldLayoutId id="2147483995" r:id="rId12"/>
    <p:sldLayoutId id="21474839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hyperlink" Target="https://schools.shmoop.com/login/uintah/uintah-hig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ncaa.org/ECWR2/NCAA_EMS/NCAA.j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752600"/>
            <a:ext cx="6781800" cy="37338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5100" b="1" smtClean="0"/>
              <a:t>Welcome to Your 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5100" b="1" smtClean="0"/>
              <a:t>JUNIOR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5100" b="1" smtClean="0"/>
              <a:t>College and Career Readiness Interview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UBTech</a:t>
            </a:r>
            <a:r>
              <a:rPr lang="en-US" dirty="0" smtClean="0"/>
              <a:t>  Classes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Must have less than 6 absences in the trimester </a:t>
            </a:r>
            <a:r>
              <a:rPr lang="en-US" i="1" dirty="0" smtClean="0"/>
              <a:t>before</a:t>
            </a:r>
            <a:r>
              <a:rPr lang="en-US" dirty="0" smtClean="0"/>
              <a:t> you take a </a:t>
            </a:r>
            <a:r>
              <a:rPr lang="en-US" dirty="0" err="1" smtClean="0"/>
              <a:t>UBTech</a:t>
            </a:r>
            <a:r>
              <a:rPr lang="en-US" dirty="0" smtClean="0"/>
              <a:t> class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Some medical classes require a 3.0 GPA and 2 credits each of Math and Science.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1 and 2 year certificates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6" name="Picture 2" descr="Uintah Basin Technical College - UBTe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26860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150"/>
          </a:xfrm>
        </p:spPr>
        <p:txBody>
          <a:bodyPr/>
          <a:lstStyle/>
          <a:p>
            <a:pPr eaLnBrk="1" hangingPunct="1"/>
            <a:r>
              <a:rPr lang="en-US" smtClean="0"/>
              <a:t>Concurrent Enrollment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/>
          <a:lstStyle/>
          <a:p>
            <a:pPr eaLnBrk="1" hangingPunct="1"/>
            <a:r>
              <a:rPr lang="en-US" dirty="0" smtClean="0"/>
              <a:t>Earn 0.5 credit high school credit per class and 3.0 college credits per class</a:t>
            </a:r>
          </a:p>
          <a:p>
            <a:pPr eaLnBrk="1" hangingPunct="1"/>
            <a:r>
              <a:rPr lang="en-US" dirty="0" smtClean="0"/>
              <a:t>Fees for </a:t>
            </a:r>
            <a:r>
              <a:rPr lang="en-US" b="1" dirty="0" smtClean="0"/>
              <a:t>enrollment</a:t>
            </a:r>
            <a:r>
              <a:rPr lang="en-US" dirty="0" smtClean="0"/>
              <a:t> ($50), </a:t>
            </a:r>
            <a:r>
              <a:rPr lang="en-US" b="1" dirty="0" smtClean="0"/>
              <a:t>registration</a:t>
            </a:r>
            <a:r>
              <a:rPr lang="en-US" dirty="0" smtClean="0"/>
              <a:t> ($5 a credit), and </a:t>
            </a:r>
            <a:r>
              <a:rPr lang="en-US" b="1" dirty="0" smtClean="0"/>
              <a:t>books</a:t>
            </a:r>
            <a:r>
              <a:rPr lang="en-US" dirty="0" smtClean="0"/>
              <a:t> (prices vary, shop around)</a:t>
            </a:r>
          </a:p>
          <a:p>
            <a:pPr eaLnBrk="1" hangingPunct="1"/>
            <a:r>
              <a:rPr lang="en-US" dirty="0" smtClean="0"/>
              <a:t>3.0 minimum GPA</a:t>
            </a:r>
          </a:p>
          <a:p>
            <a:pPr eaLnBrk="1" hangingPunct="1"/>
            <a:r>
              <a:rPr lang="en-US" dirty="0" smtClean="0"/>
              <a:t>Must inform high school teachers about your Monday schedule</a:t>
            </a:r>
          </a:p>
          <a:p>
            <a:pPr eaLnBrk="1" hangingPunct="1"/>
            <a:r>
              <a:rPr lang="en-US" dirty="0" smtClean="0"/>
              <a:t>Fridays – no USU classes – get an off-campus pass from Mrs. Norton in attendance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4" name="Picture 4" descr="Utah State vertical_logo_bl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029200"/>
            <a:ext cx="26543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653" y="228600"/>
            <a:ext cx="6400800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7537" y="1066800"/>
            <a:ext cx="68580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u="sng" dirty="0" smtClean="0">
                <a:hlinkClick r:id="rId3"/>
              </a:rPr>
              <a:t>http://www.actstudent.org/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Free online preparation program: </a:t>
            </a:r>
            <a:r>
              <a:rPr lang="en-US" dirty="0" err="1" smtClean="0">
                <a:solidFill>
                  <a:srgbClr val="FF0000"/>
                </a:solidFill>
              </a:rPr>
              <a:t>Shmoop</a:t>
            </a:r>
            <a:r>
              <a:rPr lang="en-US" dirty="0" smtClean="0"/>
              <a:t> </a:t>
            </a:r>
            <a:r>
              <a:rPr lang="en-US" u="sng" dirty="0">
                <a:hlinkClick r:id="rId4"/>
              </a:rPr>
              <a:t>https://schools.shmoop.com/login/uintah/uintah-high</a:t>
            </a:r>
            <a:endParaRPr lang="en-US" dirty="0" smtClean="0"/>
          </a:p>
          <a:p>
            <a:r>
              <a:rPr lang="en-US" dirty="0" smtClean="0"/>
              <a:t>Magic Word: HIKING</a:t>
            </a:r>
          </a:p>
          <a:p>
            <a:r>
              <a:rPr lang="en-US" dirty="0" smtClean="0"/>
              <a:t>Utah Futures </a:t>
            </a:r>
          </a:p>
          <a:p>
            <a:r>
              <a:rPr lang="en-US" dirty="0" smtClean="0"/>
              <a:t>All juniors will take the ACT at no cost on February </a:t>
            </a:r>
            <a:r>
              <a:rPr lang="en-US" dirty="0" smtClean="0"/>
              <a:t>27, </a:t>
            </a:r>
            <a:r>
              <a:rPr lang="en-US" dirty="0" smtClean="0"/>
              <a:t>2019.</a:t>
            </a:r>
          </a:p>
          <a:p>
            <a:r>
              <a:rPr lang="en-US" dirty="0" smtClean="0"/>
              <a:t>Take it seriously!</a:t>
            </a:r>
          </a:p>
        </p:txBody>
      </p:sp>
      <p:pic>
        <p:nvPicPr>
          <p:cNvPr id="17412" name="Picture 3" descr="higher educat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029200"/>
            <a:ext cx="36464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400800" cy="990600"/>
          </a:xfrm>
        </p:spPr>
        <p:txBody>
          <a:bodyPr/>
          <a:lstStyle/>
          <a:p>
            <a:pPr eaLnBrk="1" hangingPunct="1"/>
            <a:r>
              <a:rPr lang="en-US" smtClean="0"/>
              <a:t>NCAA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133600"/>
            <a:ext cx="6248400" cy="38862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You must be registered to play college sports - </a:t>
            </a:r>
            <a:r>
              <a:rPr lang="en-US" b="1" dirty="0" smtClean="0"/>
              <a:t>$65 fee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>
                <a:hlinkClick r:id="rId3"/>
              </a:rPr>
              <a:t>http://web1.ncaa.org/ECWR2/NCAA_EMS/NCAA.jsp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Meet with your counselor to schedule the required classes.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Registration and class completion </a:t>
            </a:r>
            <a:r>
              <a:rPr lang="en-US" b="1" dirty="0" smtClean="0"/>
              <a:t>do not guarantee recruitment!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 is your job to contact colleges and be recruited.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9460" name="Picture 4" descr="ncca_eligibility-300x1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8625"/>
            <a:ext cx="2857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FAFSA Completion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22860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www.fafsa.ed.gov/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It is important for everyone to complete a FAFSA application even if you don’t think you will qualify for </a:t>
            </a:r>
            <a:r>
              <a:rPr lang="en-US" smtClean="0"/>
              <a:t>federal grants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Schools use the FAFSA to award their own scholarships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" y="1371600"/>
            <a:ext cx="6858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Free Application for Federal Student Aid</a:t>
            </a:r>
          </a:p>
        </p:txBody>
      </p:sp>
      <p:pic>
        <p:nvPicPr>
          <p:cNvPr id="18437" name="Picture 5" descr="fafsa-regul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62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400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Regents’ Scholarship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0960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Must have 3.3 GPA, ACT 22</a:t>
            </a:r>
          </a:p>
          <a:p>
            <a:pPr eaLnBrk="1" hangingPunct="1"/>
            <a:r>
              <a:rPr lang="en-US" dirty="0" smtClean="0"/>
              <a:t>Must fill out the FAFSA</a:t>
            </a:r>
          </a:p>
          <a:p>
            <a:pPr eaLnBrk="1" hangingPunct="1"/>
            <a:r>
              <a:rPr lang="en-US" dirty="0" smtClean="0">
                <a:solidFill>
                  <a:srgbClr val="92D050"/>
                </a:solidFill>
              </a:rPr>
              <a:t>And take the required classes: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4 credits English </a:t>
            </a:r>
          </a:p>
          <a:p>
            <a:pPr eaLnBrk="1" hangingPunct="1"/>
            <a:r>
              <a:rPr lang="en-US" dirty="0" smtClean="0"/>
              <a:t>4 credits of progressive Math </a:t>
            </a:r>
          </a:p>
          <a:p>
            <a:pPr eaLnBrk="1" hangingPunct="1"/>
            <a:r>
              <a:rPr lang="en-US" dirty="0" smtClean="0"/>
              <a:t>3.0 credits of Social Science </a:t>
            </a:r>
          </a:p>
          <a:p>
            <a:pPr eaLnBrk="1" hangingPunct="1"/>
            <a:r>
              <a:rPr lang="en-US" dirty="0" smtClean="0"/>
              <a:t>3 credits of Science (must be Biology, Chemistry, and Physics) </a:t>
            </a:r>
          </a:p>
          <a:p>
            <a:pPr eaLnBrk="1" hangingPunct="1"/>
            <a:r>
              <a:rPr lang="en-US" dirty="0" smtClean="0"/>
              <a:t>2 progressive credits of the same Foreign Language</a:t>
            </a:r>
          </a:p>
        </p:txBody>
      </p:sp>
      <p:pic>
        <p:nvPicPr>
          <p:cNvPr id="20484" name="Picture 3" descr="higher educ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00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371600"/>
          </a:xfrm>
        </p:spPr>
        <p:txBody>
          <a:bodyPr/>
          <a:lstStyle/>
          <a:p>
            <a:pPr algn="ctr"/>
            <a:r>
              <a:rPr lang="en-US" smtClean="0"/>
              <a:t>Scholarships</a:t>
            </a:r>
            <a:br>
              <a:rPr lang="en-US" smtClean="0"/>
            </a:br>
            <a:r>
              <a:rPr lang="en-US" sz="3600" smtClean="0">
                <a:solidFill>
                  <a:schemeClr val="tx1"/>
                </a:solidFill>
              </a:rPr>
              <a:t>www.uintahcounseling.weebly.com</a:t>
            </a:r>
            <a:endParaRPr lang="en-US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5029200" cy="4495800"/>
          </a:xfrm>
        </p:spPr>
        <p:txBody>
          <a:bodyPr/>
          <a:lstStyle/>
          <a:p>
            <a:r>
              <a:rPr lang="en-US" b="1" dirty="0" smtClean="0"/>
              <a:t>Scholarship Opportunities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Scholarships are listed by month.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They are updated frequently.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You have to apply to receive scholarships!</a:t>
            </a:r>
          </a:p>
          <a:p>
            <a:r>
              <a:rPr lang="en-US" b="1" dirty="0" smtClean="0"/>
              <a:t>Scholarship Searches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Register online.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Check frequently.</a:t>
            </a:r>
          </a:p>
        </p:txBody>
      </p:sp>
      <p:pic>
        <p:nvPicPr>
          <p:cNvPr id="21508" name="ClipArt Placeholder 4" descr="scholarships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728913"/>
            <a:ext cx="3124200" cy="2238375"/>
          </a:xfr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400800" cy="838200"/>
          </a:xfrm>
        </p:spPr>
        <p:txBody>
          <a:bodyPr/>
          <a:lstStyle/>
          <a:p>
            <a:pPr eaLnBrk="1" hangingPunct="1"/>
            <a:r>
              <a:rPr lang="en-US" smtClean="0"/>
              <a:t>Registration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5334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Class requests for your senior year (2019-2020) will be made today.</a:t>
            </a:r>
            <a:endParaRPr lang="en-US" b="1" dirty="0" smtClean="0"/>
          </a:p>
          <a:p>
            <a:pPr eaLnBrk="1" hangingPunct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Schedule changes can be made by students at the end of the school  year, before school begins, and before each trimester begins.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Any class changes made by a counselor </a:t>
            </a:r>
            <a:r>
              <a:rPr lang="en-US" b="1" dirty="0" smtClean="0"/>
              <a:t>at any time</a:t>
            </a:r>
            <a:r>
              <a:rPr lang="en-US" dirty="0" smtClean="0"/>
              <a:t> will be assessed a </a:t>
            </a:r>
            <a:r>
              <a:rPr lang="en-US" b="1" dirty="0" smtClean="0"/>
              <a:t>$10 fee.</a:t>
            </a:r>
            <a:endParaRPr lang="en-US" dirty="0" smtClean="0"/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2532" name="Picture 4" descr="registration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57300"/>
            <a:ext cx="2438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64008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SHORT-TERM PLANNING FOR THE IMMEDIATE FUTURE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4809" y="1600200"/>
            <a:ext cx="5486400" cy="43434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/>
              <a:t>Plan on attending a meeting with your counselor at the beginning of your senior year to make goals for your future.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endParaRPr lang="en-US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Be knowledgeable </a:t>
            </a:r>
            <a:r>
              <a:rPr lang="en-US" dirty="0" smtClean="0"/>
              <a:t>about how to achieve success.</a:t>
            </a:r>
          </a:p>
          <a:p>
            <a:pPr eaLnBrk="1" hangingPunct="1">
              <a:buClr>
                <a:schemeClr val="accent2"/>
              </a:buClr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Be responsible </a:t>
            </a:r>
            <a:r>
              <a:rPr lang="en-US" dirty="0" smtClean="0"/>
              <a:t>for important information and details.  </a:t>
            </a:r>
          </a:p>
        </p:txBody>
      </p:sp>
      <p:pic>
        <p:nvPicPr>
          <p:cNvPr id="23556" name="Picture 5" descr="how-to-achieve-succe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035" y="1600200"/>
            <a:ext cx="371093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 and Girls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5867400" cy="4495800"/>
          </a:xfrm>
        </p:spPr>
        <p:txBody>
          <a:bodyPr/>
          <a:lstStyle/>
          <a:p>
            <a:r>
              <a:rPr lang="en-US" dirty="0" smtClean="0"/>
              <a:t>Earn Political Science college credit</a:t>
            </a:r>
          </a:p>
          <a:p>
            <a:r>
              <a:rPr lang="en-US" dirty="0" smtClean="0"/>
              <a:t>Meet students from all over the state</a:t>
            </a:r>
          </a:p>
          <a:p>
            <a:r>
              <a:rPr lang="en-US" dirty="0" smtClean="0"/>
              <a:t>Spend time on Weber State Campus</a:t>
            </a:r>
          </a:p>
          <a:p>
            <a:r>
              <a:rPr lang="en-US" dirty="0" smtClean="0"/>
              <a:t>Girls – June 3-8, 2019</a:t>
            </a:r>
          </a:p>
          <a:p>
            <a:r>
              <a:rPr lang="en-US" dirty="0" smtClean="0"/>
              <a:t>Boys – June 10-14, 2019</a:t>
            </a:r>
          </a:p>
          <a:p>
            <a:endParaRPr lang="en-US" dirty="0"/>
          </a:p>
        </p:txBody>
      </p:sp>
      <p:pic>
        <p:nvPicPr>
          <p:cNvPr id="1026" name="Picture 2" descr="American Legion Boys 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5083"/>
            <a:ext cx="2974975" cy="198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ssgirlsstate.org/images/G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92282"/>
            <a:ext cx="2895600" cy="20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2431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486400" cy="1066800"/>
          </a:xfrm>
        </p:spPr>
        <p:txBody>
          <a:bodyPr/>
          <a:lstStyle/>
          <a:p>
            <a:pPr eaLnBrk="1" hangingPunct="1"/>
            <a:r>
              <a:rPr lang="en-US" smtClean="0"/>
              <a:t>KEYS TO SUCCESS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24000"/>
            <a:ext cx="67818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3600" dirty="0" smtClean="0"/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Attend school every day!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3200" dirty="0" smtClean="0"/>
              <a:t>Focus on </a:t>
            </a:r>
            <a:r>
              <a:rPr lang="en-US" sz="3200" dirty="0" smtClean="0">
                <a:solidFill>
                  <a:srgbClr val="FF0000"/>
                </a:solidFill>
              </a:rPr>
              <a:t>academics.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3200" dirty="0" smtClean="0"/>
              <a:t>Get involved in </a:t>
            </a:r>
            <a:r>
              <a:rPr lang="en-US" sz="3200" dirty="0" smtClean="0">
                <a:solidFill>
                  <a:srgbClr val="FF0000"/>
                </a:solidFill>
              </a:rPr>
              <a:t>clubs</a:t>
            </a:r>
            <a:r>
              <a:rPr lang="en-US" sz="3200" dirty="0" smtClean="0"/>
              <a:t> and/or </a:t>
            </a:r>
            <a:r>
              <a:rPr lang="en-US" sz="3200" dirty="0" smtClean="0">
                <a:solidFill>
                  <a:srgbClr val="FF0000"/>
                </a:solidFill>
              </a:rPr>
              <a:t>organizations: holistic applications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3200" dirty="0" smtClean="0"/>
              <a:t>Start long-term planning.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3200" dirty="0" smtClean="0"/>
              <a:t> Prepare to take standardized tests (ACT and SAT).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3200" dirty="0" smtClean="0"/>
              <a:t>Use your resources: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www.uintahcounseling.weebly.com</a:t>
            </a:r>
          </a:p>
        </p:txBody>
      </p:sp>
      <p:pic>
        <p:nvPicPr>
          <p:cNvPr id="8196" name="Picture 4" descr="key-to-succ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85800"/>
            <a:ext cx="2968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3160"/>
            <a:ext cx="4876800" cy="61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258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57200"/>
            <a:ext cx="4582066" cy="5998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6" y="566563"/>
            <a:ext cx="4358232" cy="57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32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400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POINTS TO PONDER……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143000"/>
            <a:ext cx="6858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Time to finalize possible plans for post-secondary education –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see website for resources</a:t>
            </a:r>
          </a:p>
          <a:p>
            <a:pPr eaLnBrk="1" hangingPunct="1">
              <a:defRPr/>
            </a:pPr>
            <a:r>
              <a:rPr lang="en-US" sz="2800" dirty="0" smtClean="0"/>
              <a:t>Every </a:t>
            </a:r>
            <a:r>
              <a:rPr lang="en-US" sz="2800" smtClean="0"/>
              <a:t>junior has the </a:t>
            </a:r>
            <a:r>
              <a:rPr lang="en-US" sz="2800" dirty="0" smtClean="0"/>
              <a:t>opportunity to visit with 3 colleges during College Tour.</a:t>
            </a:r>
          </a:p>
          <a:p>
            <a:pPr eaLnBrk="1" hangingPunct="1">
              <a:defRPr/>
            </a:pPr>
            <a:r>
              <a:rPr lang="en-US" sz="2800" dirty="0" smtClean="0"/>
              <a:t>All students are encouraged to visit colleges or other post-secondary schools - 2 excused absences per year (with note) for those visits.</a:t>
            </a:r>
          </a:p>
          <a:p>
            <a:pPr eaLnBrk="1" hangingPunct="1">
              <a:defRPr/>
            </a:pPr>
            <a:r>
              <a:rPr lang="en-US" sz="2800" dirty="0" smtClean="0"/>
              <a:t>Priority deadline for college applications and scholarships is December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.</a:t>
            </a:r>
          </a:p>
        </p:txBody>
      </p:sp>
      <p:pic>
        <p:nvPicPr>
          <p:cNvPr id="9220" name="Picture 3" descr="thinking-c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352" y="2514600"/>
            <a:ext cx="215164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-24788"/>
            <a:ext cx="60198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Graduation!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7543800" cy="5791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 Students MUST HAVE all required classes AND </a:t>
            </a:r>
            <a:r>
              <a:rPr lang="en-US" b="1" dirty="0" smtClean="0"/>
              <a:t>26</a:t>
            </a:r>
            <a:r>
              <a:rPr lang="en-US" dirty="0" smtClean="0"/>
              <a:t> credits total in order to graduate.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Each class is worth </a:t>
            </a:r>
            <a:r>
              <a:rPr lang="en-US" dirty="0" smtClean="0">
                <a:solidFill>
                  <a:srgbClr val="FF0000"/>
                </a:solidFill>
              </a:rPr>
              <a:t>0.5 credit.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A student can earn </a:t>
            </a:r>
            <a:r>
              <a:rPr lang="en-US" dirty="0" smtClean="0">
                <a:solidFill>
                  <a:srgbClr val="FF0000"/>
                </a:solidFill>
              </a:rPr>
              <a:t>2.5 credits each trimester </a:t>
            </a:r>
            <a:r>
              <a:rPr lang="en-US" dirty="0" smtClean="0"/>
              <a:t>by passing all of his/her classes.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 Use your ASPIRE login to print out a Credit Evaluation.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/>
              <a:t>If a student fails a required class or is lacking credits, there are several </a:t>
            </a:r>
            <a:r>
              <a:rPr lang="en-US" dirty="0" smtClean="0">
                <a:solidFill>
                  <a:srgbClr val="FF0000"/>
                </a:solidFill>
              </a:rPr>
              <a:t>Credit Recovery </a:t>
            </a:r>
            <a:r>
              <a:rPr lang="en-US" dirty="0" smtClean="0"/>
              <a:t>Options: Night School, Summer School, or another     online accredited option.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b="1" i="1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10244" name="Picture 3" descr="gra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5099050"/>
            <a:ext cx="20034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76200"/>
            <a:ext cx="3124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Keep Up!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6380" y="838200"/>
            <a:ext cx="8372819" cy="571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b="1" dirty="0" smtClean="0"/>
              <a:t>Golden Time </a:t>
            </a:r>
            <a:r>
              <a:rPr lang="en-US" sz="2400" dirty="0" smtClean="0"/>
              <a:t>help sessions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/>
              <a:t>	Monday mornings, 8:00 – 9:00 am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dirty="0" smtClean="0"/>
              <a:t>    Retake tests, get help with homework, get answers to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questions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Talk with teachers one-on-one</a:t>
            </a:r>
          </a:p>
          <a:p>
            <a:pPr eaLnBrk="1" hangingPunct="1">
              <a:spcBef>
                <a:spcPct val="0"/>
              </a:spcBef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Study with a Buddy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b="1" dirty="0" smtClean="0"/>
              <a:t>    Math </a:t>
            </a:r>
            <a:r>
              <a:rPr lang="en-US" sz="2400" b="1" dirty="0"/>
              <a:t>Department Tutoring Program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Monday-Friday, 2:30 – 3:30 pm, outside room U210</a:t>
            </a:r>
          </a:p>
          <a:p>
            <a:pPr>
              <a:defRPr/>
            </a:pPr>
            <a:endParaRPr lang="en-US" sz="2400" dirty="0"/>
          </a:p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</a:rPr>
              <a:t>Kahn Academy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    https</a:t>
            </a:r>
            <a:r>
              <a:rPr lang="en-US" sz="2400" b="1" dirty="0">
                <a:solidFill>
                  <a:prstClr val="black"/>
                </a:solidFill>
                <a:hlinkClick r:id="rId3"/>
              </a:rPr>
              <a:t>://www.khanacademy.org/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b="1" dirty="0" smtClean="0">
                <a:solidFill>
                  <a:prstClr val="black"/>
                </a:solidFill>
              </a:rPr>
              <a:t>Free </a:t>
            </a:r>
            <a:r>
              <a:rPr lang="en-US" sz="2400" b="1" dirty="0">
                <a:solidFill>
                  <a:prstClr val="black"/>
                </a:solidFill>
              </a:rPr>
              <a:t>academic tutoring online. 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/>
          </a:p>
        </p:txBody>
      </p:sp>
      <p:pic>
        <p:nvPicPr>
          <p:cNvPr id="12292" name="Picture 3" descr="keep up the good wor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133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B0F0"/>
                </a:solidFill>
              </a:rPr>
              <a:t>Shmoop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Every student has access to </a:t>
            </a:r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 smtClean="0">
                <a:solidFill>
                  <a:srgbClr val="00B0F0"/>
                </a:solidFill>
              </a:rPr>
              <a:t>hmoop</a:t>
            </a:r>
            <a:r>
              <a:rPr lang="en-US" dirty="0" smtClean="0"/>
              <a:t> – the state of Utah has paid for you to have an account.</a:t>
            </a:r>
          </a:p>
          <a:p>
            <a:pPr>
              <a:defRPr/>
            </a:pPr>
            <a:r>
              <a:rPr lang="en-US" dirty="0" smtClean="0"/>
              <a:t>You just need to know the magic word:</a:t>
            </a:r>
            <a:br>
              <a:rPr lang="en-US" dirty="0" smtClean="0"/>
            </a:br>
            <a:r>
              <a:rPr lang="en-US" b="1" dirty="0" smtClean="0">
                <a:solidFill>
                  <a:srgbClr val="92D050"/>
                </a:solidFill>
              </a:rPr>
              <a:t>HIKING</a:t>
            </a:r>
          </a:p>
          <a:p>
            <a:pPr>
              <a:defRPr/>
            </a:pPr>
            <a:r>
              <a:rPr lang="en-US" dirty="0" err="1" smtClean="0"/>
              <a:t>Shmoop</a:t>
            </a:r>
            <a:r>
              <a:rPr lang="en-US" dirty="0" smtClean="0"/>
              <a:t> has an essay builder and other resources to help you with assignments and homework.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B0F0"/>
                </a:solidFill>
              </a:rPr>
              <a:t>Shmoop</a:t>
            </a:r>
            <a:r>
              <a:rPr lang="en-US" dirty="0" smtClean="0">
                <a:solidFill>
                  <a:srgbClr val="00B0F0"/>
                </a:solidFill>
              </a:rPr>
              <a:t> Essay Lab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46250"/>
            <a:ext cx="8229600" cy="4203700"/>
          </a:xfrm>
        </p:spPr>
      </p:pic>
    </p:spTree>
    <p:extLst>
      <p:ext uri="{BB962C8B-B14F-4D97-AF65-F5344CB8AC3E}">
        <p14:creationId xmlns:p14="http://schemas.microsoft.com/office/powerpoint/2010/main" val="4307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2296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CTE Pathways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7164" y="1108869"/>
            <a:ext cx="5791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Career and Technical Education</a:t>
            </a:r>
            <a:r>
              <a:rPr lang="en-US" dirty="0" smtClean="0"/>
              <a:t> provides critical learning and hands-on skills through Pathways within eight Areas of Study.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Career Pathways provide one way to “try out” a career and to find electives.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Pathways help students take 6 courses and/or an internship related to a career.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14340" name="Picture 3" descr="PathwaysPo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762000"/>
            <a:ext cx="17526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9491" y="608625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CTE opportunities will be offered regardless of race, color, national origin, sex, disability or age.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2296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UHS Majors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7164" y="1108868"/>
            <a:ext cx="5791200" cy="536813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92D050"/>
                </a:solidFill>
              </a:rPr>
              <a:t>major</a:t>
            </a:r>
            <a:r>
              <a:rPr lang="en-US" dirty="0"/>
              <a:t> is a focus area offered at Uintah High School.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Seniors </a:t>
            </a:r>
            <a:r>
              <a:rPr lang="en-US" dirty="0"/>
              <a:t>can download the application, complete it, pay $5 to finance, and turn it in to the proper department chair to receive the award at graduation. 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Seniors </a:t>
            </a:r>
            <a:r>
              <a:rPr lang="en-US" dirty="0"/>
              <a:t>may only apply for </a:t>
            </a:r>
            <a:r>
              <a:rPr lang="en-US" dirty="0">
                <a:solidFill>
                  <a:srgbClr val="FF0000"/>
                </a:solidFill>
              </a:rPr>
              <a:t>one major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Majors include: English, Life Science, Physical Science, Math, PE/Health, Performing Arts, Visual Arts, Social Studies, and World Languages. 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60" y="1108870"/>
            <a:ext cx="3124740" cy="192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2611</TotalTime>
  <Words>953</Words>
  <Application>Microsoft Office PowerPoint</Application>
  <PresentationFormat>On-screen Show (4:3)</PresentationFormat>
  <Paragraphs>144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KEYS TO SUCCESS</vt:lpstr>
      <vt:lpstr>POINTS TO PONDER……</vt:lpstr>
      <vt:lpstr>Graduation!</vt:lpstr>
      <vt:lpstr>Keep Up!</vt:lpstr>
      <vt:lpstr>Shmoop</vt:lpstr>
      <vt:lpstr>Shmoop Essay Lab</vt:lpstr>
      <vt:lpstr>CTE Pathways</vt:lpstr>
      <vt:lpstr>UHS Majors</vt:lpstr>
      <vt:lpstr>UBTech  Classes</vt:lpstr>
      <vt:lpstr>Concurrent Enrollment</vt:lpstr>
      <vt:lpstr>ACT</vt:lpstr>
      <vt:lpstr>NCAA</vt:lpstr>
      <vt:lpstr>FAFSA Completion </vt:lpstr>
      <vt:lpstr>Regents’ Scholarship</vt:lpstr>
      <vt:lpstr>Scholarships www.uintahcounseling.weebly.com</vt:lpstr>
      <vt:lpstr>Registration</vt:lpstr>
      <vt:lpstr>SHORT-TERM PLANNING FOR THE IMMEDIATE FUTURE</vt:lpstr>
      <vt:lpstr>Boys and Girls State</vt:lpstr>
      <vt:lpstr>PowerPoint Presentation</vt:lpstr>
      <vt:lpstr>PowerPoint Presentation</vt:lpstr>
    </vt:vector>
  </TitlesOfParts>
  <Company>Etown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Batista</dc:creator>
  <cp:lastModifiedBy>Marianne Evans</cp:lastModifiedBy>
  <cp:revision>182</cp:revision>
  <dcterms:created xsi:type="dcterms:W3CDTF">2001-09-12T14:39:32Z</dcterms:created>
  <dcterms:modified xsi:type="dcterms:W3CDTF">2019-01-29T18:36:31Z</dcterms:modified>
</cp:coreProperties>
</file>